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5" r:id="rId10"/>
    <p:sldId id="267" r:id="rId11"/>
    <p:sldId id="268" r:id="rId12"/>
    <p:sldId id="264" r:id="rId13"/>
    <p:sldId id="270" r:id="rId14"/>
    <p:sldId id="266" r:id="rId15"/>
    <p:sldId id="271" r:id="rId16"/>
    <p:sldId id="276" r:id="rId17"/>
    <p:sldId id="275" r:id="rId18"/>
    <p:sldId id="272" r:id="rId19"/>
    <p:sldId id="274"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50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D95E763-45EC-4668-BA37-CF26743572AD}" type="datetimeFigureOut">
              <a:rPr lang="en-IN" smtClean="0"/>
              <a:pPr/>
              <a:t>03-01-2022</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638620DE-E71F-4A05-AD81-7A7225F9F0D9}"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95E763-45EC-4668-BA37-CF26743572AD}" type="datetimeFigureOut">
              <a:rPr lang="en-IN" smtClean="0"/>
              <a:pPr/>
              <a:t>03-01-2022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38620DE-E71F-4A05-AD81-7A7225F9F0D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95E763-45EC-4668-BA37-CF26743572AD}" type="datetimeFigureOut">
              <a:rPr lang="en-IN" smtClean="0"/>
              <a:pPr/>
              <a:t>03-01-2022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38620DE-E71F-4A05-AD81-7A7225F9F0D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95E763-45EC-4668-BA37-CF26743572AD}" type="datetimeFigureOut">
              <a:rPr lang="en-IN" smtClean="0"/>
              <a:pPr/>
              <a:t>03-01-2022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38620DE-E71F-4A05-AD81-7A7225F9F0D9}"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D95E763-45EC-4668-BA37-CF26743572AD}" type="datetimeFigureOut">
              <a:rPr lang="en-IN" smtClean="0"/>
              <a:pPr/>
              <a:t>03-01-2022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38620DE-E71F-4A05-AD81-7A7225F9F0D9}"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95E763-45EC-4668-BA37-CF26743572AD}" type="datetimeFigureOut">
              <a:rPr lang="en-IN" smtClean="0"/>
              <a:pPr/>
              <a:t>03-01-2022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38620DE-E71F-4A05-AD81-7A7225F9F0D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D95E763-45EC-4668-BA37-CF26743572AD}" type="datetimeFigureOut">
              <a:rPr lang="en-IN" smtClean="0"/>
              <a:pPr/>
              <a:t>03-01-2022</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638620DE-E71F-4A05-AD81-7A7225F9F0D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D95E763-45EC-4668-BA37-CF26743572AD}" type="datetimeFigureOut">
              <a:rPr lang="en-IN" smtClean="0"/>
              <a:pPr/>
              <a:t>03-01-2022</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638620DE-E71F-4A05-AD81-7A7225F9F0D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D95E763-45EC-4668-BA37-CF26743572AD}" type="datetimeFigureOut">
              <a:rPr lang="en-IN" smtClean="0"/>
              <a:pPr/>
              <a:t>03-01-2022</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638620DE-E71F-4A05-AD81-7A7225F9F0D9}"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95E763-45EC-4668-BA37-CF26743572AD}" type="datetimeFigureOut">
              <a:rPr lang="en-IN" smtClean="0"/>
              <a:pPr/>
              <a:t>03-01-2022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38620DE-E71F-4A05-AD81-7A7225F9F0D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D95E763-45EC-4668-BA37-CF26743572AD}" type="datetimeFigureOut">
              <a:rPr lang="en-IN" smtClean="0"/>
              <a:pPr/>
              <a:t>03-01-2022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38620DE-E71F-4A05-AD81-7A7225F9F0D9}"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D95E763-45EC-4668-BA37-CF26743572AD}" type="datetimeFigureOut">
              <a:rPr lang="en-IN" smtClean="0"/>
              <a:pPr/>
              <a:t>03-01-2022</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38620DE-E71F-4A05-AD81-7A7225F9F0D9}"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359898"/>
            <a:ext cx="7507560" cy="2997094"/>
          </a:xfrm>
        </p:spPr>
        <p:txBody>
          <a:bodyPr/>
          <a:lstStyle/>
          <a:p>
            <a:r>
              <a:rPr lang="en-US" b="1" dirty="0" smtClean="0">
                <a:effectLst>
                  <a:outerShdw blurRad="38100" dist="38100" dir="2700000" algn="tl">
                    <a:srgbClr val="000000">
                      <a:alpha val="43137"/>
                    </a:srgbClr>
                  </a:outerShdw>
                </a:effectLst>
                <a:latin typeface="Lucida Bright" pitchFamily="18" charset="0"/>
              </a:rPr>
              <a:t>NETWORK PROTOCOL</a:t>
            </a:r>
            <a:endParaRPr lang="en-IN" b="1" dirty="0">
              <a:effectLst>
                <a:outerShdw blurRad="38100" dist="38100" dir="2700000" algn="tl">
                  <a:srgbClr val="000000">
                    <a:alpha val="43137"/>
                  </a:srgbClr>
                </a:outerShdw>
              </a:effectLst>
              <a:latin typeface="Lucida Bright" pitchFamily="18" charset="0"/>
            </a:endParaRPr>
          </a:p>
        </p:txBody>
      </p:sp>
      <p:sp>
        <p:nvSpPr>
          <p:cNvPr id="3" name="Subtitle 2"/>
          <p:cNvSpPr>
            <a:spLocks noGrp="1"/>
          </p:cNvSpPr>
          <p:nvPr>
            <p:ph type="subTitle" idx="1"/>
          </p:nvPr>
        </p:nvSpPr>
        <p:spPr>
          <a:xfrm>
            <a:off x="1115616" y="1850064"/>
            <a:ext cx="7723584" cy="3379136"/>
          </a:xfrm>
        </p:spPr>
        <p:txBody>
          <a:bodyPr/>
          <a:lstStyle/>
          <a:p>
            <a:endParaRPr lang="en-IN" dirty="0"/>
          </a:p>
        </p:txBody>
      </p:sp>
    </p:spTree>
    <p:extLst>
      <p:ext uri="{BB962C8B-B14F-4D97-AF65-F5344CB8AC3E}">
        <p14:creationId xmlns:p14="http://schemas.microsoft.com/office/powerpoint/2010/main" xmlns="" val="30718763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effectLst/>
                <a:latin typeface="Times New Roman" pitchFamily="18" charset="0"/>
                <a:cs typeface="Times New Roman" pitchFamily="18" charset="0"/>
              </a:rPr>
              <a:t>Internet Protocol</a:t>
            </a:r>
            <a:r>
              <a:rPr lang="en-US" sz="2400" dirty="0" smtClean="0">
                <a:effectLst/>
                <a:latin typeface="Times New Roman" pitchFamily="18" charset="0"/>
                <a:cs typeface="Times New Roman" pitchFamily="18" charset="0"/>
              </a:rPr>
              <a:t/>
            </a:r>
            <a:br>
              <a:rPr lang="en-US" sz="2400" dirty="0" smtClean="0">
                <a:effectLst/>
                <a:latin typeface="Times New Roman" pitchFamily="18" charset="0"/>
                <a:cs typeface="Times New Roman" pitchFamily="18" charset="0"/>
              </a:rPr>
            </a:br>
            <a:r>
              <a:rPr lang="en-US" sz="2400" dirty="0" smtClean="0">
                <a:effectLst/>
                <a:latin typeface="Times New Roman" pitchFamily="18" charset="0"/>
                <a:cs typeface="Times New Roman" pitchFamily="18" charset="0"/>
              </a:rPr>
              <a:t>Once the TCP breaks the data into smaller </a:t>
            </a:r>
            <a:r>
              <a:rPr lang="en-US" sz="2400" dirty="0" err="1" smtClean="0">
                <a:effectLst/>
                <a:latin typeface="Times New Roman" pitchFamily="18" charset="0"/>
                <a:cs typeface="Times New Roman" pitchFamily="18" charset="0"/>
              </a:rPr>
              <a:t>packets.It</a:t>
            </a:r>
            <a:r>
              <a:rPr lang="en-US" sz="2400" dirty="0" smtClean="0">
                <a:effectLst/>
                <a:latin typeface="Times New Roman" pitchFamily="18" charset="0"/>
                <a:cs typeface="Times New Roman" pitchFamily="18" charset="0"/>
              </a:rPr>
              <a:t> give it to IP to provide address and to do the actual routing</a:t>
            </a:r>
            <a:r>
              <a:rPr lang="en-US" sz="2400" b="1" dirty="0" smtClean="0">
                <a:effectLst/>
                <a:latin typeface="Times New Roman" pitchFamily="18" charset="0"/>
                <a:cs typeface="Times New Roman" pitchFamily="18" charset="0"/>
              </a:rPr>
              <a:t>.</a:t>
            </a:r>
            <a:endParaRPr lang="en-IN" sz="2400" b="1" dirty="0">
              <a:effectLst/>
              <a:latin typeface="Times New Roman" pitchFamily="18" charset="0"/>
              <a:cs typeface="Times New Roman" pitchFamily="18" charset="0"/>
            </a:endParaRPr>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xmlns="" val="0"/>
              </a:ext>
            </a:extLst>
          </a:blip>
          <a:srcRect t="9272"/>
          <a:stretch/>
        </p:blipFill>
        <p:spPr>
          <a:xfrm>
            <a:off x="1043608" y="1628800"/>
            <a:ext cx="8100392" cy="5229201"/>
          </a:xfrm>
        </p:spPr>
      </p:pic>
    </p:spTree>
    <p:extLst>
      <p:ext uri="{BB962C8B-B14F-4D97-AF65-F5344CB8AC3E}">
        <p14:creationId xmlns:p14="http://schemas.microsoft.com/office/powerpoint/2010/main" xmlns="" val="31311691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xmlns="" val="0"/>
              </a:ext>
            </a:extLst>
          </a:blip>
          <a:srcRect t="8231"/>
          <a:stretch/>
        </p:blipFill>
        <p:spPr>
          <a:xfrm>
            <a:off x="1043608" y="0"/>
            <a:ext cx="8100392" cy="6857999"/>
          </a:xfrm>
        </p:spPr>
      </p:pic>
    </p:spTree>
    <p:extLst>
      <p:ext uri="{BB962C8B-B14F-4D97-AF65-F5344CB8AC3E}">
        <p14:creationId xmlns:p14="http://schemas.microsoft.com/office/powerpoint/2010/main" xmlns="" val="999508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354162"/>
          </a:xfrm>
        </p:spPr>
        <p:txBody>
          <a:bodyPr>
            <a:noAutofit/>
          </a:bodyPr>
          <a:lstStyle/>
          <a:p>
            <a:pPr algn="ctr"/>
            <a:r>
              <a:rPr lang="en-US" sz="2400" b="1" dirty="0" smtClean="0">
                <a:solidFill>
                  <a:schemeClr val="tx1"/>
                </a:solidFill>
                <a:effectLst/>
                <a:latin typeface="Times New Roman" pitchFamily="18" charset="0"/>
                <a:cs typeface="Times New Roman" pitchFamily="18" charset="0"/>
              </a:rPr>
              <a:t>File Transfer Protocol</a:t>
            </a:r>
            <a:r>
              <a:rPr lang="en-US" sz="2400" dirty="0" smtClean="0">
                <a:solidFill>
                  <a:schemeClr val="tx1"/>
                </a:solidFill>
                <a:effectLst/>
                <a:latin typeface="Times New Roman" pitchFamily="18" charset="0"/>
                <a:cs typeface="Times New Roman" pitchFamily="18" charset="0"/>
              </a:rPr>
              <a:t/>
            </a:r>
            <a:br>
              <a:rPr lang="en-US" sz="2400" dirty="0" smtClean="0">
                <a:solidFill>
                  <a:schemeClr val="tx1"/>
                </a:solidFill>
                <a:effectLst/>
                <a:latin typeface="Times New Roman" pitchFamily="18" charset="0"/>
                <a:cs typeface="Times New Roman" pitchFamily="18" charset="0"/>
              </a:rPr>
            </a:br>
            <a:r>
              <a:rPr lang="en-US" sz="2400" dirty="0" smtClean="0">
                <a:solidFill>
                  <a:schemeClr val="tx1"/>
                </a:solidFill>
                <a:effectLst/>
                <a:latin typeface="Times New Roman" pitchFamily="18" charset="0"/>
                <a:cs typeface="Times New Roman" pitchFamily="18" charset="0"/>
              </a:rPr>
              <a:t>Ftp is the name of the program or comment to allow the address of the site to where you want to transfer the </a:t>
            </a:r>
            <a:r>
              <a:rPr lang="en-US" sz="2400" dirty="0" err="1" smtClean="0">
                <a:solidFill>
                  <a:schemeClr val="tx1"/>
                </a:solidFill>
                <a:effectLst/>
                <a:latin typeface="Times New Roman" pitchFamily="18" charset="0"/>
                <a:cs typeface="Times New Roman" pitchFamily="18" charset="0"/>
              </a:rPr>
              <a:t>file.It</a:t>
            </a:r>
            <a:r>
              <a:rPr lang="en-US" sz="2400" dirty="0" smtClean="0">
                <a:solidFill>
                  <a:schemeClr val="tx1"/>
                </a:solidFill>
                <a:effectLst/>
                <a:latin typeface="Times New Roman" pitchFamily="18" charset="0"/>
                <a:cs typeface="Times New Roman" pitchFamily="18" charset="0"/>
              </a:rPr>
              <a:t> works as a client-server process. </a:t>
            </a:r>
            <a:endParaRPr lang="en-IN" sz="2400" dirty="0">
              <a:solidFill>
                <a:schemeClr val="tx1"/>
              </a:solidFill>
              <a:effectLst/>
              <a:latin typeface="Times New Roman" pitchFamily="18" charset="0"/>
              <a:cs typeface="Times New Roman" pitchFamily="18" charset="0"/>
            </a:endParaRPr>
          </a:p>
        </p:txBody>
      </p:sp>
      <p:pic>
        <p:nvPicPr>
          <p:cNvPr id="10" name="Content Placeholder 3"/>
          <p:cNvPicPr>
            <a:picLocks noGrp="1" noChangeAspect="1"/>
          </p:cNvPicPr>
          <p:nvPr>
            <p:ph idx="1"/>
          </p:nvPr>
        </p:nvPicPr>
        <p:blipFill rotWithShape="1">
          <a:blip r:embed="rId2">
            <a:extLst>
              <a:ext uri="{28A0092B-C50C-407E-A947-70E740481C1C}">
                <a14:useLocalDpi xmlns:a14="http://schemas.microsoft.com/office/drawing/2010/main" xmlns="" val="0"/>
              </a:ext>
            </a:extLst>
          </a:blip>
          <a:srcRect t="7222"/>
          <a:stretch/>
        </p:blipFill>
        <p:spPr>
          <a:xfrm>
            <a:off x="1043608" y="1939636"/>
            <a:ext cx="8100392" cy="4918364"/>
          </a:xfrm>
        </p:spPr>
      </p:pic>
    </p:spTree>
    <p:extLst>
      <p:ext uri="{BB962C8B-B14F-4D97-AF65-F5344CB8AC3E}">
        <p14:creationId xmlns:p14="http://schemas.microsoft.com/office/powerpoint/2010/main" xmlns="" val="2354779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solidFill>
                  <a:schemeClr val="tx1"/>
                </a:solidFill>
                <a:effectLst/>
                <a:latin typeface="Times New Roman" pitchFamily="18" charset="0"/>
                <a:cs typeface="Times New Roman" pitchFamily="18" charset="0"/>
              </a:rPr>
              <a:t>Hyper Text Transfer Protocol(HTTP) </a:t>
            </a:r>
            <a:r>
              <a:rPr lang="en-US" sz="2800" dirty="0" smtClean="0">
                <a:solidFill>
                  <a:schemeClr val="tx1"/>
                </a:solidFill>
                <a:effectLst/>
                <a:latin typeface="Times New Roman" pitchFamily="18" charset="0"/>
                <a:cs typeface="Times New Roman" pitchFamily="18" charset="0"/>
              </a:rPr>
              <a:t/>
            </a:r>
            <a:br>
              <a:rPr lang="en-US" sz="2800" dirty="0" smtClean="0">
                <a:solidFill>
                  <a:schemeClr val="tx1"/>
                </a:solidFill>
                <a:effectLst/>
                <a:latin typeface="Times New Roman" pitchFamily="18" charset="0"/>
                <a:cs typeface="Times New Roman" pitchFamily="18" charset="0"/>
              </a:rPr>
            </a:br>
            <a:r>
              <a:rPr lang="en-US" sz="2800" dirty="0" smtClean="0">
                <a:solidFill>
                  <a:schemeClr val="tx1"/>
                </a:solidFill>
                <a:effectLst/>
                <a:latin typeface="Times New Roman" pitchFamily="18" charset="0"/>
                <a:cs typeface="Times New Roman" pitchFamily="18" charset="0"/>
              </a:rPr>
              <a:t>Where we have documents or web pages with hyperlink to other web pages or </a:t>
            </a:r>
            <a:r>
              <a:rPr lang="en-US" sz="2800" dirty="0" err="1" smtClean="0">
                <a:solidFill>
                  <a:schemeClr val="tx1"/>
                </a:solidFill>
                <a:effectLst/>
                <a:latin typeface="Times New Roman" pitchFamily="18" charset="0"/>
                <a:cs typeface="Times New Roman" pitchFamily="18" charset="0"/>
              </a:rPr>
              <a:t>resources.User</a:t>
            </a:r>
            <a:r>
              <a:rPr lang="en-US" sz="2800" dirty="0" smtClean="0">
                <a:solidFill>
                  <a:schemeClr val="tx1"/>
                </a:solidFill>
                <a:effectLst/>
                <a:latin typeface="Times New Roman" pitchFamily="18" charset="0"/>
                <a:cs typeface="Times New Roman" pitchFamily="18" charset="0"/>
              </a:rPr>
              <a:t> can access with the mouse link.</a:t>
            </a:r>
            <a:endParaRPr lang="en-IN" sz="2800" dirty="0">
              <a:solidFill>
                <a:schemeClr val="tx1"/>
              </a:solidFill>
              <a:effectLst/>
              <a:latin typeface="Times New Roman" pitchFamily="18" charset="0"/>
              <a:cs typeface="Times New Roman" pitchFamily="18" charset="0"/>
            </a:endParaRPr>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xmlns="" val="0"/>
              </a:ext>
            </a:extLst>
          </a:blip>
          <a:srcRect t="13388"/>
          <a:stretch/>
        </p:blipFill>
        <p:spPr>
          <a:xfrm>
            <a:off x="1043608" y="1700808"/>
            <a:ext cx="8100392" cy="5157192"/>
          </a:xfrm>
        </p:spPr>
      </p:pic>
    </p:spTree>
    <p:extLst>
      <p:ext uri="{BB962C8B-B14F-4D97-AF65-F5344CB8AC3E}">
        <p14:creationId xmlns:p14="http://schemas.microsoft.com/office/powerpoint/2010/main" xmlns="" val="555752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effectLst/>
                <a:latin typeface="Times New Roman" pitchFamily="18" charset="0"/>
                <a:cs typeface="Times New Roman" pitchFamily="18" charset="0"/>
              </a:rPr>
              <a:t/>
            </a:r>
            <a:br>
              <a:rPr lang="en-US" sz="2700" dirty="0" smtClean="0">
                <a:effectLst/>
                <a:latin typeface="Times New Roman" pitchFamily="18" charset="0"/>
                <a:cs typeface="Times New Roman" pitchFamily="18" charset="0"/>
              </a:rPr>
            </a:br>
            <a:r>
              <a:rPr lang="en-US" sz="2700" dirty="0">
                <a:effectLst/>
                <a:latin typeface="Times New Roman" pitchFamily="18" charset="0"/>
                <a:cs typeface="Times New Roman" pitchFamily="18" charset="0"/>
              </a:rPr>
              <a:t/>
            </a:r>
            <a:br>
              <a:rPr lang="en-US" sz="2700" dirty="0">
                <a:effectLst/>
                <a:latin typeface="Times New Roman" pitchFamily="18" charset="0"/>
                <a:cs typeface="Times New Roman" pitchFamily="18" charset="0"/>
              </a:rPr>
            </a:br>
            <a:r>
              <a:rPr lang="en-US" sz="2700" dirty="0" smtClean="0">
                <a:effectLst/>
                <a:latin typeface="Times New Roman" pitchFamily="18" charset="0"/>
                <a:cs typeface="Times New Roman" pitchFamily="18" charset="0"/>
              </a:rPr>
              <a:t>It is designed on the client-server principle. Where in client and web </a:t>
            </a:r>
            <a:r>
              <a:rPr lang="en-US" sz="2700" dirty="0" err="1" smtClean="0">
                <a:effectLst/>
                <a:latin typeface="Times New Roman" pitchFamily="18" charset="0"/>
                <a:cs typeface="Times New Roman" pitchFamily="18" charset="0"/>
              </a:rPr>
              <a:t>server.It</a:t>
            </a:r>
            <a:r>
              <a:rPr lang="en-US" sz="2700" dirty="0" smtClean="0">
                <a:effectLst/>
                <a:latin typeface="Times New Roman" pitchFamily="18" charset="0"/>
                <a:cs typeface="Times New Roman" pitchFamily="18" charset="0"/>
              </a:rPr>
              <a:t> engage  in the sequence of the network request and response transactions or HTTP sessions.  For </a:t>
            </a:r>
            <a:r>
              <a:rPr lang="en-US" sz="2700" dirty="0">
                <a:effectLst/>
                <a:latin typeface="Times New Roman" pitchFamily="18" charset="0"/>
                <a:cs typeface="Times New Roman" pitchFamily="18" charset="0"/>
              </a:rPr>
              <a:t/>
            </a:r>
            <a:br>
              <a:rPr lang="en-US" sz="2700" dirty="0">
                <a:effectLst/>
                <a:latin typeface="Times New Roman" pitchFamily="18" charset="0"/>
                <a:cs typeface="Times New Roman" pitchFamily="18" charset="0"/>
              </a:rPr>
            </a:br>
            <a:r>
              <a:rPr lang="en-US" sz="2700" dirty="0" err="1" smtClean="0">
                <a:effectLst/>
                <a:latin typeface="Times New Roman" pitchFamily="18" charset="0"/>
                <a:cs typeface="Times New Roman" pitchFamily="18" charset="0"/>
              </a:rPr>
              <a:t>Eg:Web</a:t>
            </a:r>
            <a:r>
              <a:rPr lang="en-US" sz="2700" dirty="0" smtClean="0">
                <a:effectLst/>
                <a:latin typeface="Times New Roman" pitchFamily="18" charset="0"/>
                <a:cs typeface="Times New Roman" pitchFamily="18" charset="0"/>
              </a:rPr>
              <a:t> browser may be the client application running on the computer hosting a website may be the server </a:t>
            </a:r>
            <a:r>
              <a:rPr lang="en-US" sz="2700" dirty="0" smtClean="0"/>
              <a:t>.</a:t>
            </a:r>
            <a:endParaRPr lang="en-IN" sz="2700"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xmlns="" val="0"/>
              </a:ext>
            </a:extLst>
          </a:blip>
          <a:srcRect t="13880"/>
          <a:stretch/>
        </p:blipFill>
        <p:spPr>
          <a:xfrm>
            <a:off x="971600" y="2230583"/>
            <a:ext cx="8172400" cy="4627417"/>
          </a:xfrm>
        </p:spPr>
      </p:pic>
    </p:spTree>
    <p:extLst>
      <p:ext uri="{BB962C8B-B14F-4D97-AF65-F5344CB8AC3E}">
        <p14:creationId xmlns:p14="http://schemas.microsoft.com/office/powerpoint/2010/main" xmlns="" val="5345157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effectLst/>
                <a:latin typeface="Times New Roman" pitchFamily="18" charset="0"/>
                <a:cs typeface="Times New Roman" pitchFamily="18" charset="0"/>
              </a:rPr>
              <a:t>HTTP has many built in functions which allow client system for establishing with a server machine for making a request.</a:t>
            </a:r>
            <a:endParaRPr lang="en-IN" sz="2800" dirty="0">
              <a:effectLst/>
              <a:latin typeface="Times New Roman" pitchFamily="18" charset="0"/>
              <a:cs typeface="Times New Roman" pitchFamily="18" charset="0"/>
            </a:endParaRPr>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xmlns="" val="0"/>
              </a:ext>
            </a:extLst>
          </a:blip>
          <a:srcRect l="3955" t="13275" r="3303"/>
          <a:stretch/>
        </p:blipFill>
        <p:spPr>
          <a:xfrm>
            <a:off x="1002820" y="1484784"/>
            <a:ext cx="8172400" cy="5472608"/>
          </a:xfrm>
        </p:spPr>
      </p:pic>
    </p:spTree>
    <p:extLst>
      <p:ext uri="{BB962C8B-B14F-4D97-AF65-F5344CB8AC3E}">
        <p14:creationId xmlns:p14="http://schemas.microsoft.com/office/powerpoint/2010/main" xmlns="" val="315196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err="1" smtClean="0">
                <a:solidFill>
                  <a:schemeClr val="tx1"/>
                </a:solidFill>
                <a:effectLst/>
                <a:latin typeface="Times New Roman" pitchFamily="18" charset="0"/>
                <a:cs typeface="Times New Roman" pitchFamily="18" charset="0"/>
              </a:rPr>
              <a:t>Contd</a:t>
            </a:r>
            <a:r>
              <a:rPr lang="en-US" sz="4400" b="1" dirty="0" smtClean="0">
                <a:solidFill>
                  <a:schemeClr val="tx1"/>
                </a:solidFill>
                <a:effectLst/>
                <a:latin typeface="Times New Roman" pitchFamily="18" charset="0"/>
                <a:cs typeface="Times New Roman" pitchFamily="18" charset="0"/>
              </a:rPr>
              <a:t>….</a:t>
            </a:r>
            <a:endParaRPr lang="en-IN" sz="4400" b="1"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Client is sending request to the server…Server is satisfying the client request.. For eg: a browser submits the http request message to view a web </a:t>
            </a:r>
            <a:r>
              <a:rPr lang="en-US" dirty="0" err="1" smtClean="0">
                <a:latin typeface="Times New Roman" pitchFamily="18" charset="0"/>
                <a:cs typeface="Times New Roman" pitchFamily="18" charset="0"/>
              </a:rPr>
              <a:t>page.The</a:t>
            </a:r>
            <a:r>
              <a:rPr lang="en-US" dirty="0" smtClean="0">
                <a:latin typeface="Times New Roman" pitchFamily="18" charset="0"/>
                <a:cs typeface="Times New Roman" pitchFamily="18" charset="0"/>
              </a:rPr>
              <a:t> server returns the response to the client which includes requested content and status information.</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2414671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chemeClr val="tx1"/>
                </a:solidFill>
                <a:effectLst/>
                <a:latin typeface="Times New Roman" pitchFamily="18" charset="0"/>
                <a:cs typeface="Times New Roman" pitchFamily="18" charset="0"/>
              </a:rPr>
              <a:t>Protocols used in Email</a:t>
            </a:r>
            <a:endParaRPr lang="en-IN" sz="4800" b="1" dirty="0">
              <a:solidFill>
                <a:schemeClr val="tx1"/>
              </a:solidFill>
              <a:effectLst/>
              <a:latin typeface="Times New Roman" pitchFamily="18" charset="0"/>
              <a:cs typeface="Times New Roman" pitchFamily="18" charset="0"/>
            </a:endParaRPr>
          </a:p>
        </p:txBody>
      </p:sp>
      <p:sp>
        <p:nvSpPr>
          <p:cNvPr id="5" name="Content Placeholder 4"/>
          <p:cNvSpPr>
            <a:spLocks noGrp="1"/>
          </p:cNvSpPr>
          <p:nvPr>
            <p:ph idx="1"/>
          </p:nvPr>
        </p:nvSpPr>
        <p:spPr/>
        <p:txBody>
          <a:bodyPr/>
          <a:lstStyle/>
          <a:p>
            <a:r>
              <a:rPr lang="en-US" dirty="0" smtClean="0"/>
              <a:t>They are</a:t>
            </a:r>
          </a:p>
          <a:p>
            <a:r>
              <a:rPr lang="en-US" dirty="0" smtClean="0"/>
              <a:t>IMAP(Internet Message Address Protocol)</a:t>
            </a:r>
          </a:p>
          <a:p>
            <a:r>
              <a:rPr lang="en-US" dirty="0" smtClean="0"/>
              <a:t>SMTP(Simple Message </a:t>
            </a:r>
            <a:r>
              <a:rPr lang="en-US" dirty="0"/>
              <a:t>T</a:t>
            </a:r>
            <a:r>
              <a:rPr lang="en-US" dirty="0" smtClean="0"/>
              <a:t>ransfer </a:t>
            </a:r>
            <a:r>
              <a:rPr lang="en-US" dirty="0"/>
              <a:t>P</a:t>
            </a:r>
            <a:r>
              <a:rPr lang="en-US" dirty="0" smtClean="0"/>
              <a:t>rotocol)</a:t>
            </a:r>
          </a:p>
          <a:p>
            <a:r>
              <a:rPr lang="en-US" dirty="0" smtClean="0"/>
              <a:t>POP</a:t>
            </a:r>
            <a:r>
              <a:rPr lang="en-IN" dirty="0" smtClean="0"/>
              <a:t>3(post office protocol version 3)</a:t>
            </a:r>
          </a:p>
          <a:p>
            <a:pPr marL="82296" indent="0">
              <a:buNone/>
            </a:pPr>
            <a:endParaRPr lang="en-US" dirty="0" smtClean="0"/>
          </a:p>
        </p:txBody>
      </p:sp>
    </p:spTree>
    <p:extLst>
      <p:ext uri="{BB962C8B-B14F-4D97-AF65-F5344CB8AC3E}">
        <p14:creationId xmlns:p14="http://schemas.microsoft.com/office/powerpoint/2010/main" xmlns="" val="21055871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solidFill>
                  <a:schemeClr val="tx1"/>
                </a:solidFill>
                <a:latin typeface="Times New Roman" pitchFamily="18" charset="0"/>
                <a:cs typeface="Times New Roman" pitchFamily="18" charset="0"/>
              </a:rPr>
              <a:t/>
            </a:r>
            <a:br>
              <a:rPr lang="en-US" sz="2400" b="1" dirty="0" smtClean="0">
                <a:solidFill>
                  <a:schemeClr val="tx1"/>
                </a:solidFill>
                <a:latin typeface="Times New Roman" pitchFamily="18" charset="0"/>
                <a:cs typeface="Times New Roman" pitchFamily="18" charset="0"/>
              </a:rPr>
            </a:br>
            <a:r>
              <a:rPr lang="en-US" sz="2400" dirty="0">
                <a:solidFill>
                  <a:schemeClr val="tx1"/>
                </a:solidFill>
                <a:effectLst/>
                <a:latin typeface="Times New Roman" pitchFamily="18" charset="0"/>
                <a:cs typeface="Times New Roman" pitchFamily="18" charset="0"/>
              </a:rPr>
              <a:t/>
            </a:r>
            <a:br>
              <a:rPr lang="en-US" sz="2400" dirty="0">
                <a:solidFill>
                  <a:schemeClr val="tx1"/>
                </a:solidFill>
                <a:effectLst/>
                <a:latin typeface="Times New Roman" pitchFamily="18" charset="0"/>
                <a:cs typeface="Times New Roman" pitchFamily="18" charset="0"/>
              </a:rPr>
            </a:br>
            <a:r>
              <a:rPr lang="en-US" sz="2400" dirty="0" smtClean="0">
                <a:solidFill>
                  <a:schemeClr val="tx1"/>
                </a:solidFill>
                <a:effectLst/>
                <a:latin typeface="Times New Roman" pitchFamily="18" charset="0"/>
                <a:cs typeface="Times New Roman" pitchFamily="18" charset="0"/>
              </a:rPr>
              <a:t>                 </a:t>
            </a:r>
            <a:r>
              <a:rPr lang="en-US" sz="2400" b="1" dirty="0" smtClean="0">
                <a:solidFill>
                  <a:schemeClr val="tx1"/>
                </a:solidFill>
                <a:effectLst/>
                <a:latin typeface="Times New Roman" pitchFamily="18" charset="0"/>
                <a:cs typeface="Times New Roman" pitchFamily="18" charset="0"/>
              </a:rPr>
              <a:t>Post </a:t>
            </a:r>
            <a:r>
              <a:rPr lang="en-US" sz="2400" b="1" dirty="0">
                <a:solidFill>
                  <a:schemeClr val="tx1"/>
                </a:solidFill>
                <a:effectLst/>
                <a:latin typeface="Times New Roman" pitchFamily="18" charset="0"/>
                <a:cs typeface="Times New Roman" pitchFamily="18" charset="0"/>
              </a:rPr>
              <a:t>O</a:t>
            </a:r>
            <a:r>
              <a:rPr lang="en-US" sz="2400" b="1" dirty="0" smtClean="0">
                <a:solidFill>
                  <a:schemeClr val="tx1"/>
                </a:solidFill>
                <a:effectLst/>
                <a:latin typeface="Times New Roman" pitchFamily="18" charset="0"/>
                <a:cs typeface="Times New Roman" pitchFamily="18" charset="0"/>
              </a:rPr>
              <a:t>ffice </a:t>
            </a:r>
            <a:r>
              <a:rPr lang="en-US" sz="2400" b="1" dirty="0">
                <a:solidFill>
                  <a:schemeClr val="tx1"/>
                </a:solidFill>
                <a:effectLst/>
                <a:latin typeface="Times New Roman" pitchFamily="18" charset="0"/>
                <a:cs typeface="Times New Roman" pitchFamily="18" charset="0"/>
              </a:rPr>
              <a:t>P</a:t>
            </a:r>
            <a:r>
              <a:rPr lang="en-US" sz="2400" b="1" dirty="0" smtClean="0">
                <a:solidFill>
                  <a:schemeClr val="tx1"/>
                </a:solidFill>
                <a:effectLst/>
                <a:latin typeface="Times New Roman" pitchFamily="18" charset="0"/>
                <a:cs typeface="Times New Roman" pitchFamily="18" charset="0"/>
              </a:rPr>
              <a:t>rotocol </a:t>
            </a:r>
            <a:r>
              <a:rPr lang="en-US" sz="2400" b="1" dirty="0" err="1" smtClean="0">
                <a:solidFill>
                  <a:schemeClr val="tx1"/>
                </a:solidFill>
                <a:effectLst/>
                <a:latin typeface="Times New Roman" pitchFamily="18" charset="0"/>
                <a:cs typeface="Times New Roman" pitchFamily="18" charset="0"/>
              </a:rPr>
              <a:t>ver</a:t>
            </a:r>
            <a:r>
              <a:rPr lang="en-US" sz="2400" b="1" dirty="0" smtClean="0">
                <a:solidFill>
                  <a:schemeClr val="tx1"/>
                </a:solidFill>
                <a:effectLst/>
                <a:latin typeface="Times New Roman" pitchFamily="18" charset="0"/>
                <a:cs typeface="Times New Roman" pitchFamily="18" charset="0"/>
              </a:rPr>
              <a:t> 3(POP3)</a:t>
            </a:r>
            <a:r>
              <a:rPr lang="en-US" sz="2400" dirty="0" smtClean="0">
                <a:solidFill>
                  <a:schemeClr val="tx1"/>
                </a:solidFill>
                <a:effectLst/>
                <a:latin typeface="Times New Roman" pitchFamily="18" charset="0"/>
                <a:cs typeface="Times New Roman" pitchFamily="18" charset="0"/>
              </a:rPr>
              <a:t/>
            </a:r>
            <a:br>
              <a:rPr lang="en-US" sz="2400" dirty="0" smtClean="0">
                <a:solidFill>
                  <a:schemeClr val="tx1"/>
                </a:solidFill>
                <a:effectLst/>
                <a:latin typeface="Times New Roman" pitchFamily="18" charset="0"/>
                <a:cs typeface="Times New Roman" pitchFamily="18" charset="0"/>
              </a:rPr>
            </a:br>
            <a:r>
              <a:rPr lang="en-US" sz="2400" dirty="0" smtClean="0">
                <a:solidFill>
                  <a:schemeClr val="tx1"/>
                </a:solidFill>
                <a:effectLst/>
                <a:latin typeface="Times New Roman" pitchFamily="18" charset="0"/>
                <a:cs typeface="Times New Roman" pitchFamily="18" charset="0"/>
              </a:rPr>
              <a:t>It is designed to move the messages from server to local computer.so that the mails can be read even they are not connected to the </a:t>
            </a:r>
            <a:r>
              <a:rPr lang="en-US" sz="2400" dirty="0" err="1" smtClean="0">
                <a:solidFill>
                  <a:schemeClr val="tx1"/>
                </a:solidFill>
                <a:effectLst/>
                <a:latin typeface="Times New Roman" pitchFamily="18" charset="0"/>
                <a:cs typeface="Times New Roman" pitchFamily="18" charset="0"/>
              </a:rPr>
              <a:t>internet.It</a:t>
            </a:r>
            <a:r>
              <a:rPr lang="en-US" sz="2400" dirty="0" smtClean="0">
                <a:solidFill>
                  <a:schemeClr val="tx1"/>
                </a:solidFill>
                <a:effectLst/>
                <a:latin typeface="Times New Roman" pitchFamily="18" charset="0"/>
                <a:cs typeface="Times New Roman" pitchFamily="18" charset="0"/>
              </a:rPr>
              <a:t> supports only one mail </a:t>
            </a:r>
            <a:r>
              <a:rPr lang="en-US" sz="2400" dirty="0" err="1" smtClean="0">
                <a:solidFill>
                  <a:schemeClr val="tx1"/>
                </a:solidFill>
                <a:effectLst/>
                <a:latin typeface="Times New Roman" pitchFamily="18" charset="0"/>
                <a:cs typeface="Times New Roman" pitchFamily="18" charset="0"/>
              </a:rPr>
              <a:t>server.Port</a:t>
            </a:r>
            <a:r>
              <a:rPr lang="en-US" sz="2400" dirty="0" smtClean="0">
                <a:solidFill>
                  <a:schemeClr val="tx1"/>
                </a:solidFill>
                <a:effectLst/>
                <a:latin typeface="Times New Roman" pitchFamily="18" charset="0"/>
                <a:cs typeface="Times New Roman" pitchFamily="18" charset="0"/>
              </a:rPr>
              <a:t> 110-Unsecured email </a:t>
            </a:r>
            <a:r>
              <a:rPr lang="en-US" sz="2400" dirty="0" err="1" smtClean="0">
                <a:solidFill>
                  <a:schemeClr val="tx1"/>
                </a:solidFill>
                <a:effectLst/>
                <a:latin typeface="Times New Roman" pitchFamily="18" charset="0"/>
                <a:cs typeface="Times New Roman" pitchFamily="18" charset="0"/>
              </a:rPr>
              <a:t>communication.Port</a:t>
            </a:r>
            <a:r>
              <a:rPr lang="en-US" sz="2400" dirty="0" smtClean="0">
                <a:solidFill>
                  <a:schemeClr val="tx1"/>
                </a:solidFill>
                <a:effectLst/>
                <a:latin typeface="Times New Roman" pitchFamily="18" charset="0"/>
                <a:cs typeface="Times New Roman" pitchFamily="18" charset="0"/>
              </a:rPr>
              <a:t> 995 –Secure email communication.</a:t>
            </a:r>
            <a:endParaRPr lang="en-IN" sz="2400" dirty="0">
              <a:solidFill>
                <a:schemeClr val="tx1"/>
              </a:solidFill>
              <a:effectLst/>
              <a:latin typeface="Times New Roman" pitchFamily="18" charset="0"/>
              <a:cs typeface="Times New Roman" pitchFamily="18" charset="0"/>
            </a:endParaRPr>
          </a:p>
        </p:txBody>
      </p:sp>
      <p:pic>
        <p:nvPicPr>
          <p:cNvPr id="6" name="Content Placeholder 5"/>
          <p:cNvPicPr>
            <a:picLocks noGrp="1" noChangeAspect="1"/>
          </p:cNvPicPr>
          <p:nvPr>
            <p:ph idx="1"/>
          </p:nvPr>
        </p:nvPicPr>
        <p:blipFill rotWithShape="1">
          <a:blip r:embed="rId2">
            <a:extLst>
              <a:ext uri="{28A0092B-C50C-407E-A947-70E740481C1C}">
                <a14:useLocalDpi xmlns:a14="http://schemas.microsoft.com/office/drawing/2010/main" xmlns="" val="0"/>
              </a:ext>
            </a:extLst>
          </a:blip>
          <a:srcRect t="8507"/>
          <a:stretch/>
        </p:blipFill>
        <p:spPr>
          <a:xfrm>
            <a:off x="971600" y="2420889"/>
            <a:ext cx="8172400" cy="4437112"/>
          </a:xfrm>
        </p:spPr>
      </p:pic>
    </p:spTree>
    <p:extLst>
      <p:ext uri="{BB962C8B-B14F-4D97-AF65-F5344CB8AC3E}">
        <p14:creationId xmlns:p14="http://schemas.microsoft.com/office/powerpoint/2010/main" xmlns="" val="1570257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solidFill>
                  <a:schemeClr val="tx1"/>
                </a:solidFill>
                <a:latin typeface="Times New Roman" pitchFamily="18" charset="0"/>
                <a:cs typeface="Times New Roman" pitchFamily="18" charset="0"/>
              </a:rPr>
              <a:t>Internet Message Access Protocol(IMAP)</a:t>
            </a:r>
            <a:br>
              <a:rPr lang="en-US" sz="2800" b="1" dirty="0" smtClean="0">
                <a:solidFill>
                  <a:schemeClr val="tx1"/>
                </a:solidFill>
                <a:latin typeface="Times New Roman" pitchFamily="18" charset="0"/>
                <a:cs typeface="Times New Roman" pitchFamily="18" charset="0"/>
              </a:rPr>
            </a:br>
            <a:r>
              <a:rPr lang="en-US" sz="2800" dirty="0" smtClean="0">
                <a:solidFill>
                  <a:schemeClr val="tx1"/>
                </a:solidFill>
                <a:effectLst/>
                <a:latin typeface="Times New Roman" pitchFamily="18" charset="0"/>
                <a:cs typeface="Times New Roman" pitchFamily="18" charset="0"/>
              </a:rPr>
              <a:t>4.Port 993-Encrypted for secured email communication.</a:t>
            </a:r>
            <a:endParaRPr lang="en-IN" sz="2800" dirty="0">
              <a:solidFill>
                <a:schemeClr val="tx1"/>
              </a:solidFill>
              <a:effectLst/>
              <a:latin typeface="Times New Roman" pitchFamily="18" charset="0"/>
              <a:cs typeface="Times New Roman" pitchFamily="18" charset="0"/>
            </a:endParaRPr>
          </a:p>
        </p:txBody>
      </p:sp>
      <p:pic>
        <p:nvPicPr>
          <p:cNvPr id="8" name="Content Placeholder 7"/>
          <p:cNvPicPr>
            <a:picLocks noGrp="1" noChangeAspect="1"/>
          </p:cNvPicPr>
          <p:nvPr>
            <p:ph idx="1"/>
          </p:nvPr>
        </p:nvPicPr>
        <p:blipFill rotWithShape="1">
          <a:blip r:embed="rId2" cstate="print">
            <a:extLst>
              <a:ext uri="{28A0092B-C50C-407E-A947-70E740481C1C}">
                <a14:useLocalDpi xmlns:a14="http://schemas.microsoft.com/office/drawing/2010/main" xmlns="" val="0"/>
              </a:ext>
            </a:extLst>
          </a:blip>
          <a:srcRect t="10873"/>
          <a:stretch/>
        </p:blipFill>
        <p:spPr>
          <a:xfrm>
            <a:off x="1043608" y="1268761"/>
            <a:ext cx="8100392" cy="5589240"/>
          </a:xfrm>
        </p:spPr>
      </p:pic>
    </p:spTree>
    <p:extLst>
      <p:ext uri="{BB962C8B-B14F-4D97-AF65-F5344CB8AC3E}">
        <p14:creationId xmlns:p14="http://schemas.microsoft.com/office/powerpoint/2010/main" xmlns="" val="3602465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043608" y="0"/>
            <a:ext cx="8100392" cy="6858000"/>
          </a:xfrm>
        </p:spPr>
      </p:pic>
    </p:spTree>
    <p:extLst>
      <p:ext uri="{BB962C8B-B14F-4D97-AF65-F5344CB8AC3E}">
        <p14:creationId xmlns:p14="http://schemas.microsoft.com/office/powerpoint/2010/main" xmlns="" val="17400873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effectLst/>
                <a:latin typeface="Times New Roman" pitchFamily="18" charset="0"/>
                <a:cs typeface="Times New Roman" pitchFamily="18" charset="0"/>
              </a:rPr>
              <a:t>Simple Mail Transfer Protocol</a:t>
            </a:r>
            <a:endParaRPr lang="en-IN" sz="2800" b="1" dirty="0">
              <a:solidFill>
                <a:schemeClr val="tx1"/>
              </a:solidFill>
              <a:effectLst/>
              <a:latin typeface="Times New Roman" pitchFamily="18" charset="0"/>
              <a:cs typeface="Times New Roman" pitchFamily="18" charset="0"/>
            </a:endParaRPr>
          </a:p>
        </p:txBody>
      </p:sp>
      <p:pic>
        <p:nvPicPr>
          <p:cNvPr id="6" name="Content Placeholder 5"/>
          <p:cNvPicPr>
            <a:picLocks noGrp="1" noChangeAspect="1"/>
          </p:cNvPicPr>
          <p:nvPr>
            <p:ph idx="1"/>
          </p:nvPr>
        </p:nvPicPr>
        <p:blipFill rotWithShape="1">
          <a:blip r:embed="rId2" cstate="print">
            <a:extLst>
              <a:ext uri="{28A0092B-C50C-407E-A947-70E740481C1C}">
                <a14:useLocalDpi xmlns:a14="http://schemas.microsoft.com/office/drawing/2010/main" xmlns="" val="0"/>
              </a:ext>
            </a:extLst>
          </a:blip>
          <a:srcRect t="9272"/>
          <a:stretch/>
        </p:blipFill>
        <p:spPr>
          <a:xfrm>
            <a:off x="971600" y="1340769"/>
            <a:ext cx="8172400" cy="5517232"/>
          </a:xfrm>
        </p:spPr>
      </p:pic>
    </p:spTree>
    <p:extLst>
      <p:ext uri="{BB962C8B-B14F-4D97-AF65-F5344CB8AC3E}">
        <p14:creationId xmlns:p14="http://schemas.microsoft.com/office/powerpoint/2010/main" xmlns="" val="2918963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400" dirty="0" smtClean="0">
                <a:solidFill>
                  <a:schemeClr val="tx1"/>
                </a:solidFill>
                <a:effectLst/>
                <a:latin typeface="Times New Roman" pitchFamily="18" charset="0"/>
                <a:cs typeface="Times New Roman" pitchFamily="18" charset="0"/>
              </a:rPr>
              <a:t>Two computers that connect with each other they have the same </a:t>
            </a:r>
            <a:r>
              <a:rPr lang="en-US" sz="2400" dirty="0" err="1" smtClean="0">
                <a:solidFill>
                  <a:schemeClr val="tx1"/>
                </a:solidFill>
                <a:effectLst/>
                <a:latin typeface="Times New Roman" pitchFamily="18" charset="0"/>
                <a:cs typeface="Times New Roman" pitchFamily="18" charset="0"/>
              </a:rPr>
              <a:t>language.It</a:t>
            </a:r>
            <a:r>
              <a:rPr lang="en-US" sz="2400" dirty="0" smtClean="0">
                <a:solidFill>
                  <a:schemeClr val="tx1"/>
                </a:solidFill>
                <a:effectLst/>
                <a:latin typeface="Times New Roman" pitchFamily="18" charset="0"/>
                <a:cs typeface="Times New Roman" pitchFamily="18" charset="0"/>
              </a:rPr>
              <a:t> should be very well planned and structured to enable it.</a:t>
            </a:r>
            <a:endParaRPr lang="en-IN" sz="2400" dirty="0">
              <a:solidFill>
                <a:schemeClr val="tx1"/>
              </a:solidFill>
              <a:effectLst/>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971600" y="1484784"/>
            <a:ext cx="8172400" cy="5373215"/>
          </a:xfrm>
        </p:spPr>
      </p:pic>
    </p:spTree>
    <p:extLst>
      <p:ext uri="{BB962C8B-B14F-4D97-AF65-F5344CB8AC3E}">
        <p14:creationId xmlns:p14="http://schemas.microsoft.com/office/powerpoint/2010/main" xmlns="" val="2130911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971600" y="0"/>
            <a:ext cx="8172400" cy="6857999"/>
          </a:xfrm>
        </p:spPr>
      </p:pic>
    </p:spTree>
    <p:extLst>
      <p:ext uri="{BB962C8B-B14F-4D97-AF65-F5344CB8AC3E}">
        <p14:creationId xmlns:p14="http://schemas.microsoft.com/office/powerpoint/2010/main" xmlns="" val="1242332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tx1"/>
                </a:solidFill>
                <a:effectLst/>
                <a:latin typeface="Times New Roman" pitchFamily="18" charset="0"/>
                <a:cs typeface="Times New Roman" pitchFamily="18" charset="0"/>
              </a:rPr>
              <a:t>It has multiple </a:t>
            </a:r>
            <a:r>
              <a:rPr lang="en-US" sz="2800" dirty="0" err="1" smtClean="0">
                <a:solidFill>
                  <a:schemeClr val="tx1"/>
                </a:solidFill>
                <a:effectLst/>
                <a:latin typeface="Times New Roman" pitchFamily="18" charset="0"/>
                <a:cs typeface="Times New Roman" pitchFamily="18" charset="0"/>
              </a:rPr>
              <a:t>layers.Each</a:t>
            </a:r>
            <a:r>
              <a:rPr lang="en-US" sz="2800" dirty="0" smtClean="0">
                <a:solidFill>
                  <a:schemeClr val="tx1"/>
                </a:solidFill>
                <a:effectLst/>
                <a:latin typeface="Times New Roman" pitchFamily="18" charset="0"/>
                <a:cs typeface="Times New Roman" pitchFamily="18" charset="0"/>
              </a:rPr>
              <a:t> layers has the different protocols for </a:t>
            </a:r>
            <a:r>
              <a:rPr lang="en-US" sz="2800" dirty="0" smtClean="0">
                <a:solidFill>
                  <a:schemeClr val="tx1"/>
                </a:solidFill>
                <a:effectLst/>
                <a:latin typeface="Times New Roman" pitchFamily="18" charset="0"/>
                <a:cs typeface="Times New Roman" pitchFamily="18" charset="0"/>
              </a:rPr>
              <a:t>communication w</a:t>
            </a:r>
            <a:r>
              <a:rPr lang="en-US" sz="2800" dirty="0" smtClean="0">
                <a:solidFill>
                  <a:schemeClr val="tx1"/>
                </a:solidFill>
                <a:effectLst/>
                <a:latin typeface="Times New Roman" pitchFamily="18" charset="0"/>
                <a:cs typeface="Times New Roman" pitchFamily="18" charset="0"/>
              </a:rPr>
              <a:t>ithin each layer.</a:t>
            </a:r>
            <a:endParaRPr lang="en-IN" sz="2800" dirty="0">
              <a:solidFill>
                <a:schemeClr val="tx1"/>
              </a:solidFill>
              <a:effectLst/>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971600" y="1772816"/>
            <a:ext cx="8172400" cy="5085184"/>
          </a:xfrm>
        </p:spPr>
      </p:pic>
    </p:spTree>
    <p:extLst>
      <p:ext uri="{BB962C8B-B14F-4D97-AF65-F5344CB8AC3E}">
        <p14:creationId xmlns:p14="http://schemas.microsoft.com/office/powerpoint/2010/main" xmlns="" val="246830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effectLst/>
              </a:rPr>
              <a:t/>
            </a:r>
            <a:br>
              <a:rPr lang="en-US" sz="2800" dirty="0" smtClean="0">
                <a:effectLst/>
              </a:rPr>
            </a:br>
            <a:r>
              <a:rPr lang="en-US" sz="2800" dirty="0" smtClean="0">
                <a:solidFill>
                  <a:schemeClr val="tx1"/>
                </a:solidFill>
                <a:effectLst/>
              </a:rPr>
              <a:t>               </a:t>
            </a:r>
            <a:r>
              <a:rPr lang="en-US" sz="3100" b="1" dirty="0" smtClean="0">
                <a:solidFill>
                  <a:schemeClr val="tx1"/>
                </a:solidFill>
                <a:effectLst/>
                <a:latin typeface="Times New Roman" pitchFamily="18" charset="0"/>
                <a:cs typeface="Times New Roman" pitchFamily="18" charset="0"/>
              </a:rPr>
              <a:t>Point to Point Protocol</a:t>
            </a:r>
            <a:r>
              <a:rPr lang="en-US" sz="2800" dirty="0">
                <a:solidFill>
                  <a:schemeClr val="tx1"/>
                </a:solidFill>
                <a:effectLst/>
              </a:rPr>
              <a:t/>
            </a:r>
            <a:br>
              <a:rPr lang="en-US" sz="2800" dirty="0">
                <a:solidFill>
                  <a:schemeClr val="tx1"/>
                </a:solidFill>
                <a:effectLst/>
              </a:rPr>
            </a:br>
            <a:r>
              <a:rPr lang="en-US" sz="2700" dirty="0" smtClean="0">
                <a:solidFill>
                  <a:schemeClr val="tx1"/>
                </a:solidFill>
                <a:effectLst/>
                <a:latin typeface="Times New Roman" pitchFamily="18" charset="0"/>
                <a:cs typeface="Times New Roman" pitchFamily="18" charset="0"/>
              </a:rPr>
              <a:t>It divides the stream of data into shorter pieces is called frames. It defines the framing method to clear define in one frame and start of the other.it incorporates Error Detection.</a:t>
            </a:r>
            <a:endParaRPr lang="en-IN" sz="2700" dirty="0">
              <a:solidFill>
                <a:schemeClr val="tx1"/>
              </a:solidFill>
              <a:effectLst/>
              <a:latin typeface="Times New Roman" pitchFamily="18" charset="0"/>
              <a:cs typeface="Times New Roman" pitchFamily="18" charset="0"/>
            </a:endParaRPr>
          </a:p>
        </p:txBody>
      </p:sp>
      <p:pic>
        <p:nvPicPr>
          <p:cNvPr id="6" name="Content Placeholder 5"/>
          <p:cNvPicPr>
            <a:picLocks noGrp="1" noChangeAspect="1"/>
          </p:cNvPicPr>
          <p:nvPr>
            <p:ph idx="1"/>
          </p:nvPr>
        </p:nvPicPr>
        <p:blipFill rotWithShape="1">
          <a:blip r:embed="rId2">
            <a:extLst>
              <a:ext uri="{28A0092B-C50C-407E-A947-70E740481C1C}">
                <a14:useLocalDpi xmlns:a14="http://schemas.microsoft.com/office/drawing/2010/main" xmlns="" val="0"/>
              </a:ext>
            </a:extLst>
          </a:blip>
          <a:srcRect t="8980"/>
          <a:stretch/>
        </p:blipFill>
        <p:spPr>
          <a:xfrm>
            <a:off x="971600" y="2060848"/>
            <a:ext cx="8172400" cy="4797151"/>
          </a:xfrm>
        </p:spPr>
      </p:pic>
    </p:spTree>
    <p:extLst>
      <p:ext uri="{BB962C8B-B14F-4D97-AF65-F5344CB8AC3E}">
        <p14:creationId xmlns:p14="http://schemas.microsoft.com/office/powerpoint/2010/main" xmlns="" val="2421672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tx1"/>
                </a:solidFill>
                <a:effectLst/>
                <a:latin typeface="Times New Roman" pitchFamily="18" charset="0"/>
                <a:cs typeface="Times New Roman" pitchFamily="18" charset="0"/>
              </a:rPr>
              <a:t>Contd</a:t>
            </a:r>
            <a:r>
              <a:rPr lang="en-US" b="1" dirty="0" smtClean="0">
                <a:solidFill>
                  <a:schemeClr val="tx1"/>
                </a:solidFill>
                <a:effectLst/>
                <a:latin typeface="Times New Roman" pitchFamily="18" charset="0"/>
                <a:cs typeface="Times New Roman" pitchFamily="18" charset="0"/>
              </a:rPr>
              <a:t>…</a:t>
            </a:r>
            <a:endParaRPr lang="en-IN" b="1"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PPP is a layered protocol starting with a Link control protocol(LCP)Once the </a:t>
            </a:r>
            <a:r>
              <a:rPr lang="en-US" sz="2800" dirty="0" err="1" smtClean="0">
                <a:latin typeface="Times New Roman" pitchFamily="18" charset="0"/>
                <a:cs typeface="Times New Roman" pitchFamily="18" charset="0"/>
              </a:rPr>
              <a:t>Lcp</a:t>
            </a:r>
            <a:r>
              <a:rPr lang="en-US" sz="2800" dirty="0" smtClean="0">
                <a:latin typeface="Times New Roman" pitchFamily="18" charset="0"/>
                <a:cs typeface="Times New Roman" pitchFamily="18" charset="0"/>
              </a:rPr>
              <a:t> is initialized one or many several control protocols(NCPs)can be used to transport traffic protocol </a:t>
            </a:r>
            <a:r>
              <a:rPr lang="en-US" sz="2800" dirty="0" err="1" smtClean="0">
                <a:latin typeface="Times New Roman" pitchFamily="18" charset="0"/>
                <a:cs typeface="Times New Roman" pitchFamily="18" charset="0"/>
              </a:rPr>
              <a:t>suite.IP</a:t>
            </a:r>
            <a:r>
              <a:rPr lang="en-US" sz="2800" dirty="0" smtClean="0">
                <a:latin typeface="Times New Roman" pitchFamily="18" charset="0"/>
                <a:cs typeface="Times New Roman" pitchFamily="18" charset="0"/>
              </a:rPr>
              <a:t> Control protocol(IPCP)permits the transportation over PPP link.</a:t>
            </a:r>
          </a:p>
          <a:p>
            <a:r>
              <a:rPr lang="en-US" sz="2800" dirty="0" smtClean="0">
                <a:latin typeface="Times New Roman" pitchFamily="18" charset="0"/>
                <a:cs typeface="Times New Roman" pitchFamily="18" charset="0"/>
              </a:rPr>
              <a:t>LCP- Link establishment</a:t>
            </a:r>
          </a:p>
          <a:p>
            <a:r>
              <a:rPr lang="en-US" sz="2800" dirty="0" smtClean="0">
                <a:latin typeface="Times New Roman" pitchFamily="18" charset="0"/>
                <a:cs typeface="Times New Roman" pitchFamily="18" charset="0"/>
              </a:rPr>
              <a:t>NCPs-It is used for traffic transportation</a:t>
            </a:r>
          </a:p>
          <a:p>
            <a:r>
              <a:rPr lang="en-US" sz="2800" dirty="0" smtClean="0">
                <a:latin typeface="Times New Roman" pitchFamily="18" charset="0"/>
                <a:cs typeface="Times New Roman" pitchFamily="18" charset="0"/>
              </a:rPr>
              <a:t>IPCP-permits the </a:t>
            </a:r>
            <a:r>
              <a:rPr lang="en-US" sz="2800" dirty="0" err="1" smtClean="0">
                <a:latin typeface="Times New Roman" pitchFamily="18" charset="0"/>
                <a:cs typeface="Times New Roman" pitchFamily="18" charset="0"/>
              </a:rPr>
              <a:t>transporation</a:t>
            </a:r>
            <a:r>
              <a:rPr lang="en-US" sz="2800" dirty="0" smtClean="0">
                <a:latin typeface="Times New Roman" pitchFamily="18" charset="0"/>
                <a:cs typeface="Times New Roman" pitchFamily="18" charset="0"/>
              </a:rPr>
              <a:t> over </a:t>
            </a:r>
            <a:r>
              <a:rPr lang="en-US" sz="2800" dirty="0" err="1" smtClean="0">
                <a:latin typeface="Times New Roman" pitchFamily="18" charset="0"/>
                <a:cs typeface="Times New Roman" pitchFamily="18" charset="0"/>
              </a:rPr>
              <a:t>ppp</a:t>
            </a:r>
            <a:r>
              <a:rPr lang="en-US" sz="2800" dirty="0" smtClean="0">
                <a:latin typeface="Times New Roman" pitchFamily="18" charset="0"/>
                <a:cs typeface="Times New Roman" pitchFamily="18" charset="0"/>
              </a:rPr>
              <a:t> link.</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381185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971600" y="0"/>
            <a:ext cx="8172400" cy="6857999"/>
          </a:xfrm>
        </p:spPr>
      </p:pic>
    </p:spTree>
    <p:extLst>
      <p:ext uri="{BB962C8B-B14F-4D97-AF65-F5344CB8AC3E}">
        <p14:creationId xmlns:p14="http://schemas.microsoft.com/office/powerpoint/2010/main" xmlns="" val="332975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For eg: Client server model.. At receiving end the packets are reassembled  and store  in the correct order to restore the message again. It follows the standard handshake process start and acknowledgement signal to establish the connection.</a:t>
            </a:r>
            <a:endParaRPr lang="en-IN" sz="2400" dirty="0">
              <a:latin typeface="Times New Roman" pitchFamily="18" charset="0"/>
              <a:cs typeface="Times New Roman" pitchFamily="18" charset="0"/>
            </a:endParaRPr>
          </a:p>
        </p:txBody>
      </p:sp>
      <p:pic>
        <p:nvPicPr>
          <p:cNvPr id="6" name="Content Placeholder 5"/>
          <p:cNvPicPr>
            <a:picLocks noGrp="1" noChangeAspect="1"/>
          </p:cNvPicPr>
          <p:nvPr>
            <p:ph idx="1"/>
          </p:nvPr>
        </p:nvPicPr>
        <p:blipFill rotWithShape="1">
          <a:blip r:embed="rId2">
            <a:extLst>
              <a:ext uri="{28A0092B-C50C-407E-A947-70E740481C1C}">
                <a14:useLocalDpi xmlns:a14="http://schemas.microsoft.com/office/drawing/2010/main" xmlns="" val="0"/>
              </a:ext>
            </a:extLst>
          </a:blip>
          <a:srcRect t="9167" b="24680"/>
          <a:stretch/>
        </p:blipFill>
        <p:spPr>
          <a:xfrm>
            <a:off x="1043608" y="2060848"/>
            <a:ext cx="8100392" cy="4797151"/>
          </a:xfrm>
        </p:spPr>
      </p:pic>
    </p:spTree>
    <p:extLst>
      <p:ext uri="{BB962C8B-B14F-4D97-AF65-F5344CB8AC3E}">
        <p14:creationId xmlns:p14="http://schemas.microsoft.com/office/powerpoint/2010/main" xmlns="" val="31337473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544</TotalTime>
  <Words>202</Words>
  <Application>Microsoft Office PowerPoint</Application>
  <PresentationFormat>On-screen Show (4:3)</PresentationFormat>
  <Paragraphs>25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Solstice</vt:lpstr>
      <vt:lpstr>NETWORK PROTOCOL</vt:lpstr>
      <vt:lpstr>Slide 2</vt:lpstr>
      <vt:lpstr>Two computers that connect with each other they have the same language.It should be very well planned and structured to enable it.</vt:lpstr>
      <vt:lpstr>Slide 4</vt:lpstr>
      <vt:lpstr>It has multiple layers.Each layers has the different protocols for communication within each layer.</vt:lpstr>
      <vt:lpstr>                Point to Point Protocol It divides the stream of data into shorter pieces is called frames. It defines the framing method to clear define in one frame and start of the other.it incorporates Error Detection.</vt:lpstr>
      <vt:lpstr>Contd…</vt:lpstr>
      <vt:lpstr>Slide 8</vt:lpstr>
      <vt:lpstr> For eg: Client server model.. At receiving end the packets are reassembled  and store  in the correct order to restore the message again. It follows the standard handshake process start and acknowledgement signal to establish the connection.</vt:lpstr>
      <vt:lpstr>Internet Protocol Once the TCP breaks the data into smaller packets.It give it to IP to provide address and to do the actual routing.</vt:lpstr>
      <vt:lpstr>Slide 11</vt:lpstr>
      <vt:lpstr>File Transfer Protocol Ftp is the name of the program or comment to allow the address of the site to where you want to transfer the file.It works as a client-server process. </vt:lpstr>
      <vt:lpstr>Hyper Text Transfer Protocol(HTTP)  Where we have documents or web pages with hyperlink to other web pages or resources.User can access with the mouse link.</vt:lpstr>
      <vt:lpstr>  It is designed on the client-server principle. Where in client and web server.It engage  in the sequence of the network request and response transactions or HTTP sessions.  For  Eg:Web browser may be the client application running on the computer hosting a website may be the server .</vt:lpstr>
      <vt:lpstr>HTTP has many built in functions which allow client system for establishing with a server machine for making a request.</vt:lpstr>
      <vt:lpstr>Contd….</vt:lpstr>
      <vt:lpstr>Protocols used in Email</vt:lpstr>
      <vt:lpstr>                   Post Office Protocol ver 3(POP3) It is designed to move the messages from server to local computer.so that the mails can be read even they are not connected to the internet.It supports only one mail server.Port 110-Unsecured email communication.Port 995 –Secure email communication.</vt:lpstr>
      <vt:lpstr>Internet Message Access Protocol(IMAP) 4.Port 993-Encrypted for secured email communication.</vt:lpstr>
      <vt:lpstr>Simple Mail Transfer Protocol</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PROTOCOL</dc:title>
  <dc:creator>ismail - [2010]</dc:creator>
  <cp:lastModifiedBy>sns</cp:lastModifiedBy>
  <cp:revision>39</cp:revision>
  <dcterms:created xsi:type="dcterms:W3CDTF">2021-12-30T02:46:06Z</dcterms:created>
  <dcterms:modified xsi:type="dcterms:W3CDTF">2022-01-03T09:45:19Z</dcterms:modified>
</cp:coreProperties>
</file>